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9" r:id="rId3"/>
    <p:sldId id="257" r:id="rId4"/>
    <p:sldId id="258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6761E-7A7D-031E-DCDD-A310FE4F2F22}" v="1039" dt="2021-03-08T11:51:19.681"/>
    <p1510:client id="{293EB29F-9064-B000-E2D7-A4D4EA77D109}" v="15" dt="2021-03-08T12:02:17.326"/>
    <p1510:client id="{39133B75-64F2-4001-86A4-B38AB48E113D}" v="79" dt="2021-03-08T09:44:59.896"/>
    <p1510:client id="{7736B29F-D082-B000-E2D7-AB1C83A1343E}" v="10" dt="2021-03-08T09:46:51.235"/>
    <p1510:client id="{8736B29F-A054-B000-E2D7-ACAE5AE895CC}" v="55" dt="2021-03-08T09:50:24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53247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06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40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96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09887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928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04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74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3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502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15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55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tionary.org/wiki/Tunne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NQiT8J-XMI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1" descr="A picture containing sky, outdoor, way, highway&#10;&#10;Description automatically generated">
            <a:extLst>
              <a:ext uri="{FF2B5EF4-FFF2-40B4-BE49-F238E27FC236}">
                <a16:creationId xmlns:a16="http://schemas.microsoft.com/office/drawing/2014/main" id="{D6B0E8B9-2EF4-4043-A29E-E1AE06156E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500" b="125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932" y="758952"/>
            <a:ext cx="12196829" cy="470142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5400"/>
              <a:t>Vehicle Detection and Classification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78FED-75C6-4447-A84D-2AD816974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Motivation: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D181E-9079-457C-985C-18751A57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v"/>
            </a:pPr>
            <a:r>
              <a:rPr lang="en-US"/>
              <a:t>Detect and Classify vehicles entering and exiting a tunnel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Keep track of vehicles that reside in a tunnel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Vehicle type can give additional information to rescue workers, eg. Truck, bus, car.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686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A844-F9FD-47F7-B87C-89611763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Utilizing Tensorflow's Object Detection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4D18A-199D-41F3-A3D8-414CEF389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933575"/>
            <a:ext cx="8806240" cy="2295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v"/>
            </a:pPr>
            <a:r>
              <a:rPr lang="en-US">
                <a:cs typeface="Calibri"/>
              </a:rPr>
              <a:t>Transfer-learning</a:t>
            </a:r>
            <a:endParaRPr lang="en-US"/>
          </a:p>
          <a:p>
            <a:pPr>
              <a:buFont typeface="Wingdings" pitchFamily="34" charset="0"/>
              <a:buChar char="v"/>
            </a:pPr>
            <a:r>
              <a:rPr lang="en-US">
                <a:cs typeface="Calibri"/>
              </a:rPr>
              <a:t>Region Proposal (Faster R-CNN)</a:t>
            </a:r>
          </a:p>
          <a:p>
            <a:pPr>
              <a:buFont typeface="Wingdings" pitchFamily="34" charset="0"/>
              <a:buChar char="v"/>
            </a:pPr>
            <a:r>
              <a:rPr lang="en-US">
                <a:cs typeface="Calibri"/>
              </a:rPr>
              <a:t>Trained on COCO (Common Objects in Context) dataset – more than 200.000 annotated images, spanning over 80 classes</a:t>
            </a:r>
          </a:p>
          <a:p>
            <a:pPr>
              <a:buFont typeface="Wingdings" pitchFamily="34" charset="0"/>
              <a:buChar char="v"/>
            </a:pPr>
            <a:r>
              <a:rPr lang="en-US">
                <a:cs typeface="Calibri"/>
              </a:rPr>
              <a:t>Requires less data for training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55B8632-C040-436E-BD6A-E799E7CEE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804" y="4611615"/>
            <a:ext cx="6321994" cy="18335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8D49E1-2C16-4080-A061-280A5FDE916A}"/>
              </a:ext>
            </a:extLst>
          </p:cNvPr>
          <p:cNvSpPr txBox="1"/>
          <p:nvPr/>
        </p:nvSpPr>
        <p:spPr>
          <a:xfrm>
            <a:off x="1258230" y="4334107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R-CNN </a:t>
            </a:r>
            <a:r>
              <a:rPr lang="en-US" sz="1200">
                <a:ea typeface="+mn-lt"/>
                <a:cs typeface="+mn-lt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263471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39558715-67AA-43A1-94C0-3B58C825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215"/>
            <a:ext cx="11292840" cy="68642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9D8F0-76A2-4F9E-940A-AAA7438B7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4656" y="365760"/>
            <a:ext cx="3419856" cy="1325562"/>
          </a:xfrm>
        </p:spPr>
        <p:txBody>
          <a:bodyPr>
            <a:normAutofit/>
          </a:bodyPr>
          <a:lstStyle/>
          <a:p>
            <a:r>
              <a:rPr lang="en-US" sz="4000"/>
              <a:t>Challenges</a:t>
            </a:r>
          </a:p>
        </p:txBody>
      </p:sp>
      <p:pic>
        <p:nvPicPr>
          <p:cNvPr id="104" name="Picture 104" descr="A picture containing outdoor, sky, way, road&#10;&#10;Description automatically generated">
            <a:extLst>
              <a:ext uri="{FF2B5EF4-FFF2-40B4-BE49-F238E27FC236}">
                <a16:creationId xmlns:a16="http://schemas.microsoft.com/office/drawing/2014/main" id="{02679DD3-C6F4-4ADC-A832-B654F3053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6962"/>
          <a:stretch/>
        </p:blipFill>
        <p:spPr>
          <a:xfrm>
            <a:off x="-8296" y="-6"/>
            <a:ext cx="7212921" cy="4162622"/>
          </a:xfrm>
          <a:prstGeom prst="rect">
            <a:avLst/>
          </a:prstGeom>
        </p:spPr>
      </p:pic>
      <p:sp>
        <p:nvSpPr>
          <p:cNvPr id="103" name="Content Placeholder 102">
            <a:extLst>
              <a:ext uri="{FF2B5EF4-FFF2-40B4-BE49-F238E27FC236}">
                <a16:creationId xmlns:a16="http://schemas.microsoft.com/office/drawing/2014/main" id="{CB8C676A-C2EC-4413-97A6-8CBADBB20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1828800"/>
            <a:ext cx="3457810" cy="44767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v"/>
            </a:pPr>
            <a:r>
              <a:rPr lang="en-US"/>
              <a:t>Collecting "enough" data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Overfitting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Illumination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Occlusion</a:t>
            </a:r>
          </a:p>
          <a:p>
            <a:pPr>
              <a:buFont typeface="Wingdings" pitchFamily="34" charset="0"/>
              <a:buChar char="v"/>
            </a:pPr>
            <a:r>
              <a:rPr lang="en-US"/>
              <a:t>Background noise</a:t>
            </a:r>
            <a:endParaRPr lang="en-US" dirty="0"/>
          </a:p>
        </p:txBody>
      </p:sp>
      <p:pic>
        <p:nvPicPr>
          <p:cNvPr id="106" name="Picture 106" descr="A picture containing outdoor, way, scene, road&#10;&#10;Description automatically generated">
            <a:extLst>
              <a:ext uri="{FF2B5EF4-FFF2-40B4-BE49-F238E27FC236}">
                <a16:creationId xmlns:a16="http://schemas.microsoft.com/office/drawing/2014/main" id="{5D2DD57A-80C1-4E82-9D66-27213C4C9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85" r="17742" b="2"/>
          <a:stretch/>
        </p:blipFill>
        <p:spPr>
          <a:xfrm>
            <a:off x="-8297" y="4254061"/>
            <a:ext cx="3560741" cy="2603939"/>
          </a:xfrm>
          <a:prstGeom prst="rect">
            <a:avLst/>
          </a:prstGeom>
        </p:spPr>
      </p:pic>
      <p:pic>
        <p:nvPicPr>
          <p:cNvPr id="105" name="Picture 105" descr="A picture containing text, scene, road, way&#10;&#10;Description automatically generated">
            <a:extLst>
              <a:ext uri="{FF2B5EF4-FFF2-40B4-BE49-F238E27FC236}">
                <a16:creationId xmlns:a16="http://schemas.microsoft.com/office/drawing/2014/main" id="{CC846EC5-A566-4A7E-86E3-46814CE7E3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04" r="5" b="5"/>
          <a:stretch/>
        </p:blipFill>
        <p:spPr>
          <a:xfrm>
            <a:off x="3643883" y="4254067"/>
            <a:ext cx="3560741" cy="260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4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460B-63DB-4E8C-9FB5-964676C4D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D78E7-54E1-4DEF-A66F-C8AAFFCF3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v"/>
            </a:pPr>
            <a:r>
              <a:rPr lang="en-US"/>
              <a:t>Background subtraction, extract foreground objects and classify them with a general CNN. (with transfer-learning)</a:t>
            </a:r>
          </a:p>
        </p:txBody>
      </p:sp>
    </p:spTree>
    <p:extLst>
      <p:ext uri="{BB962C8B-B14F-4D97-AF65-F5344CB8AC3E}">
        <p14:creationId xmlns:p14="http://schemas.microsoft.com/office/powerpoint/2010/main" val="132317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BDAD-29D4-4118-B4E4-76F878422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0186D-148C-4518-9093-7B1ED142C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34" charset="0"/>
              <a:buChar char="v"/>
            </a:pPr>
            <a:r>
              <a:rPr lang="en-US"/>
              <a:t>Accuratelly detect and classify objects, mainly of the type car, bus, truck and bike.</a:t>
            </a:r>
          </a:p>
        </p:txBody>
      </p:sp>
      <p:pic>
        <p:nvPicPr>
          <p:cNvPr id="4" name="Picture 4" descr="A picture containing road, scene, sky, way&#10;&#10;Description automatically generated">
            <a:extLst>
              <a:ext uri="{FF2B5EF4-FFF2-40B4-BE49-F238E27FC236}">
                <a16:creationId xmlns:a16="http://schemas.microsoft.com/office/drawing/2014/main" id="{26F28CC0-9DAA-442D-8517-5F2FA0D39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229" y="2582553"/>
            <a:ext cx="5531004" cy="396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740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79C66-863C-4BA1-B096-87836B7BE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3" name="Picture 3">
            <a:hlinkClick r:id="" action="ppaction://media"/>
            <a:extLst>
              <a:ext uri="{FF2B5EF4-FFF2-40B4-BE49-F238E27FC236}">
                <a16:creationId xmlns:a16="http://schemas.microsoft.com/office/drawing/2014/main" id="{8E0188E3-098F-45D6-A8EB-E44252B0F93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031488" y="1752832"/>
            <a:ext cx="7536365" cy="495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4219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View</vt:lpstr>
      <vt:lpstr>Vehicle Detection and Classification</vt:lpstr>
      <vt:lpstr>Motivation: Safety</vt:lpstr>
      <vt:lpstr>Utilizing Tensorflow's Object Detection API</vt:lpstr>
      <vt:lpstr>Challenges</vt:lpstr>
      <vt:lpstr>Further Work</vt:lpstr>
      <vt:lpstr>Outcome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174</cp:revision>
  <dcterms:created xsi:type="dcterms:W3CDTF">2021-03-08T09:29:10Z</dcterms:created>
  <dcterms:modified xsi:type="dcterms:W3CDTF">2021-03-08T12:06:32Z</dcterms:modified>
</cp:coreProperties>
</file>

<file path=docProps/thumbnail.jpeg>
</file>